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DM Sans Italics" charset="1" panose="00000000000000000000"/>
      <p:regular r:id="rId14"/>
    </p:embeddedFont>
    <p:embeddedFont>
      <p:font typeface="Now Bold" charset="1" panose="00000800000000000000"/>
      <p:regular r:id="rId15"/>
    </p:embeddedFont>
    <p:embeddedFont>
      <p:font typeface="DM Sans" charset="1" panose="00000000000000000000"/>
      <p:regular r:id="rId16"/>
    </p:embeddedFont>
    <p:embeddedFont>
      <p:font typeface="DM Sans Bold" charset="1" panose="000000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jpe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4.png" Type="http://schemas.openxmlformats.org/officeDocument/2006/relationships/image"/><Relationship Id="rId2" Target="../media/image13.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2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 Id="rId7"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31.jpeg" Type="http://schemas.openxmlformats.org/officeDocument/2006/relationships/image"/><Relationship Id="rId5"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32.jpeg" Type="http://schemas.openxmlformats.org/officeDocument/2006/relationships/image"/><Relationship Id="rId5"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5400000">
            <a:off x="11392544" y="4154952"/>
            <a:ext cx="11958151" cy="1929323"/>
            <a:chOff x="0" y="0"/>
            <a:chExt cx="3149472" cy="508135"/>
          </a:xfrm>
        </p:grpSpPr>
        <p:sp>
          <p:nvSpPr>
            <p:cNvPr name="Freeform 3" id="3"/>
            <p:cNvSpPr/>
            <p:nvPr/>
          </p:nvSpPr>
          <p:spPr>
            <a:xfrm flipH="false" flipV="false" rot="0">
              <a:off x="0" y="0"/>
              <a:ext cx="3149472" cy="508135"/>
            </a:xfrm>
            <a:custGeom>
              <a:avLst/>
              <a:gdLst/>
              <a:ahLst/>
              <a:cxnLst/>
              <a:rect r="r" b="b" t="t" l="l"/>
              <a:pathLst>
                <a:path h="508135" w="3149472">
                  <a:moveTo>
                    <a:pt x="0" y="0"/>
                  </a:moveTo>
                  <a:lnTo>
                    <a:pt x="3149472" y="0"/>
                  </a:lnTo>
                  <a:lnTo>
                    <a:pt x="3149472" y="508135"/>
                  </a:lnTo>
                  <a:lnTo>
                    <a:pt x="0" y="508135"/>
                  </a:lnTo>
                  <a:close/>
                </a:path>
              </a:pathLst>
            </a:custGeom>
            <a:solidFill>
              <a:srgbClr val="145DA0"/>
            </a:solidFill>
          </p:spPr>
        </p:sp>
        <p:sp>
          <p:nvSpPr>
            <p:cNvPr name="TextBox 4" id="4"/>
            <p:cNvSpPr txBox="true"/>
            <p:nvPr/>
          </p:nvSpPr>
          <p:spPr>
            <a:xfrm>
              <a:off x="0" y="-28575"/>
              <a:ext cx="3149472" cy="536710"/>
            </a:xfrm>
            <a:prstGeom prst="rect">
              <a:avLst/>
            </a:prstGeom>
          </p:spPr>
          <p:txBody>
            <a:bodyPr anchor="ctr" rtlCol="false" tIns="50800" lIns="50800" bIns="50800" rIns="50800"/>
            <a:lstStyle/>
            <a:p>
              <a:pPr algn="ctr">
                <a:lnSpc>
                  <a:spcPts val="2590"/>
                </a:lnSpc>
              </a:pPr>
            </a:p>
          </p:txBody>
        </p:sp>
      </p:grpSp>
      <p:sp>
        <p:nvSpPr>
          <p:cNvPr name="Freeform 5" id="5"/>
          <p:cNvSpPr/>
          <p:nvPr/>
        </p:nvSpPr>
        <p:spPr>
          <a:xfrm flipH="false" flipV="false" rot="0">
            <a:off x="11208957" y="-1011147"/>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380940" y="649592"/>
            <a:ext cx="7516996" cy="8987817"/>
            <a:chOff x="0" y="0"/>
            <a:chExt cx="8603361" cy="10286746"/>
          </a:xfrm>
        </p:grpSpPr>
        <p:sp>
          <p:nvSpPr>
            <p:cNvPr name="Freeform 7" id="7"/>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l="-39675" t="0" r="-39675" b="0"/>
              </a:stretch>
            </a:blipFill>
          </p:spPr>
        </p:sp>
      </p:grpSp>
      <p:sp>
        <p:nvSpPr>
          <p:cNvPr name="Freeform 8" id="8"/>
          <p:cNvSpPr/>
          <p:nvPr/>
        </p:nvSpPr>
        <p:spPr>
          <a:xfrm flipH="false" flipV="false" rot="0">
            <a:off x="-295175" y="8630507"/>
            <a:ext cx="2647750" cy="2647750"/>
          </a:xfrm>
          <a:custGeom>
            <a:avLst/>
            <a:gdLst/>
            <a:ahLst/>
            <a:cxnLst/>
            <a:rect r="r" b="b" t="t" l="l"/>
            <a:pathLst>
              <a:path h="2647750" w="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028700" y="649592"/>
            <a:ext cx="4780039" cy="1176076"/>
          </a:xfrm>
          <a:custGeom>
            <a:avLst/>
            <a:gdLst/>
            <a:ahLst/>
            <a:cxnLst/>
            <a:rect r="r" b="b" t="t" l="l"/>
            <a:pathLst>
              <a:path h="1176076" w="4780039">
                <a:moveTo>
                  <a:pt x="0" y="0"/>
                </a:moveTo>
                <a:lnTo>
                  <a:pt x="4780039" y="0"/>
                </a:lnTo>
                <a:lnTo>
                  <a:pt x="4780039" y="1176076"/>
                </a:lnTo>
                <a:lnTo>
                  <a:pt x="0" y="1176076"/>
                </a:lnTo>
                <a:lnTo>
                  <a:pt x="0" y="0"/>
                </a:lnTo>
                <a:close/>
              </a:path>
            </a:pathLst>
          </a:custGeom>
          <a:blipFill>
            <a:blip r:embed="rId5"/>
            <a:stretch>
              <a:fillRect l="0" t="0" r="0" b="0"/>
            </a:stretch>
          </a:blipFill>
        </p:spPr>
      </p:sp>
      <p:sp>
        <p:nvSpPr>
          <p:cNvPr name="TextBox 10" id="10"/>
          <p:cNvSpPr txBox="true"/>
          <p:nvPr/>
        </p:nvSpPr>
        <p:spPr>
          <a:xfrm rot="0">
            <a:off x="1028700" y="6382875"/>
            <a:ext cx="6648474" cy="1171400"/>
          </a:xfrm>
          <a:prstGeom prst="rect">
            <a:avLst/>
          </a:prstGeom>
        </p:spPr>
        <p:txBody>
          <a:bodyPr anchor="t" rtlCol="false" tIns="0" lIns="0" bIns="0" rIns="0">
            <a:spAutoFit/>
          </a:bodyPr>
          <a:lstStyle/>
          <a:p>
            <a:pPr algn="l">
              <a:lnSpc>
                <a:spcPts val="3131"/>
              </a:lnSpc>
            </a:pPr>
            <a:r>
              <a:rPr lang="en-US" sz="2545">
                <a:solidFill>
                  <a:srgbClr val="56AEFF"/>
                </a:solidFill>
                <a:latin typeface="DM Sans Italics"/>
                <a:ea typeface="DM Sans Italics"/>
                <a:cs typeface="DM Sans Italics"/>
                <a:sym typeface="DM Sans Italics"/>
              </a:rPr>
              <a:t>Hans Mancilla</a:t>
            </a:r>
          </a:p>
          <a:p>
            <a:pPr algn="l">
              <a:lnSpc>
                <a:spcPts val="3131"/>
              </a:lnSpc>
            </a:pPr>
            <a:r>
              <a:rPr lang="en-US" sz="2545">
                <a:solidFill>
                  <a:srgbClr val="56AEFF"/>
                </a:solidFill>
                <a:latin typeface="DM Sans Italics"/>
                <a:ea typeface="DM Sans Italics"/>
                <a:cs typeface="DM Sans Italics"/>
                <a:sym typeface="DM Sans Italics"/>
              </a:rPr>
              <a:t>Gustavo Roldan</a:t>
            </a:r>
          </a:p>
          <a:p>
            <a:pPr algn="l" marL="0" indent="0" lvl="0">
              <a:lnSpc>
                <a:spcPts val="3131"/>
              </a:lnSpc>
              <a:spcBef>
                <a:spcPct val="0"/>
              </a:spcBef>
            </a:pPr>
            <a:r>
              <a:rPr lang="en-US" sz="2545">
                <a:solidFill>
                  <a:srgbClr val="56AEFF"/>
                </a:solidFill>
                <a:latin typeface="DM Sans Italics"/>
                <a:ea typeface="DM Sans Italics"/>
                <a:cs typeface="DM Sans Italics"/>
                <a:sym typeface="DM Sans Italics"/>
              </a:rPr>
              <a:t>003D Programación Web</a:t>
            </a:r>
          </a:p>
        </p:txBody>
      </p:sp>
      <p:sp>
        <p:nvSpPr>
          <p:cNvPr name="TextBox 11" id="11"/>
          <p:cNvSpPr txBox="true"/>
          <p:nvPr/>
        </p:nvSpPr>
        <p:spPr>
          <a:xfrm rot="0">
            <a:off x="1028700" y="3518359"/>
            <a:ext cx="9206712" cy="1457325"/>
          </a:xfrm>
          <a:prstGeom prst="rect">
            <a:avLst/>
          </a:prstGeom>
        </p:spPr>
        <p:txBody>
          <a:bodyPr anchor="t" rtlCol="false" tIns="0" lIns="0" bIns="0" rIns="0">
            <a:spAutoFit/>
          </a:bodyPr>
          <a:lstStyle/>
          <a:p>
            <a:pPr algn="l">
              <a:lnSpc>
                <a:spcPts val="11398"/>
              </a:lnSpc>
            </a:pPr>
            <a:r>
              <a:rPr lang="en-US" sz="9498">
                <a:solidFill>
                  <a:srgbClr val="FFFBFB"/>
                </a:solidFill>
                <a:latin typeface="Now Bold"/>
                <a:ea typeface="Now Bold"/>
                <a:cs typeface="Now Bold"/>
                <a:sym typeface="Now Bold"/>
              </a:rPr>
              <a:t>PROYECTO</a:t>
            </a:r>
          </a:p>
        </p:txBody>
      </p:sp>
      <p:sp>
        <p:nvSpPr>
          <p:cNvPr name="TextBox 12" id="12"/>
          <p:cNvSpPr txBox="true"/>
          <p:nvPr/>
        </p:nvSpPr>
        <p:spPr>
          <a:xfrm rot="0">
            <a:off x="1028700" y="4956634"/>
            <a:ext cx="8115300" cy="1448700"/>
          </a:xfrm>
          <a:prstGeom prst="rect">
            <a:avLst/>
          </a:prstGeom>
        </p:spPr>
        <p:txBody>
          <a:bodyPr anchor="t" rtlCol="false" tIns="0" lIns="0" bIns="0" rIns="0">
            <a:spAutoFit/>
          </a:bodyPr>
          <a:lstStyle/>
          <a:p>
            <a:pPr algn="l">
              <a:lnSpc>
                <a:spcPts val="11398"/>
              </a:lnSpc>
            </a:pPr>
            <a:r>
              <a:rPr lang="en-US" sz="9498">
                <a:solidFill>
                  <a:srgbClr val="56AEFF"/>
                </a:solidFill>
                <a:latin typeface="Now Bold"/>
                <a:ea typeface="Now Bold"/>
                <a:cs typeface="Now Bold"/>
                <a:sym typeface="Now Bold"/>
              </a:rPr>
              <a:t>IHELPPERS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AutoShape 2" id="2"/>
          <p:cNvSpPr/>
          <p:nvPr/>
        </p:nvSpPr>
        <p:spPr>
          <a:xfrm>
            <a:off x="7258645" y="2956764"/>
            <a:ext cx="0" cy="5541657"/>
          </a:xfrm>
          <a:prstGeom prst="line">
            <a:avLst/>
          </a:prstGeom>
          <a:ln cap="flat" w="47625">
            <a:solidFill>
              <a:srgbClr val="FFFFFF"/>
            </a:solidFill>
            <a:prstDash val="solid"/>
            <a:headEnd type="none" len="sm" w="sm"/>
            <a:tailEnd type="none" len="sm" w="sm"/>
          </a:ln>
        </p:spPr>
      </p:sp>
      <p:sp>
        <p:nvSpPr>
          <p:cNvPr name="TextBox 3" id="3"/>
          <p:cNvSpPr txBox="true"/>
          <p:nvPr/>
        </p:nvSpPr>
        <p:spPr>
          <a:xfrm rot="0">
            <a:off x="7705581" y="5443038"/>
            <a:ext cx="4285641" cy="3484101"/>
          </a:xfrm>
          <a:prstGeom prst="rect">
            <a:avLst/>
          </a:prstGeom>
        </p:spPr>
        <p:txBody>
          <a:bodyPr anchor="t" rtlCol="false" tIns="0" lIns="0" bIns="0" rIns="0">
            <a:spAutoFit/>
          </a:bodyPr>
          <a:lstStyle/>
          <a:p>
            <a:pPr algn="ctr" marL="0" indent="0" lvl="0">
              <a:lnSpc>
                <a:spcPts val="3057"/>
              </a:lnSpc>
              <a:spcBef>
                <a:spcPct val="0"/>
              </a:spcBef>
            </a:pPr>
            <a:r>
              <a:rPr lang="en-US" sz="2215">
                <a:solidFill>
                  <a:srgbClr val="FFFFFF"/>
                </a:solidFill>
                <a:latin typeface="DM Sans"/>
                <a:ea typeface="DM Sans"/>
                <a:cs typeface="DM Sans"/>
                <a:sym typeface="DM Sans"/>
              </a:rPr>
              <a:t>Durante las semanas de exámenes, los estudiantes enfrentan desafíos al intentar cumplir con los requisitos académicos debido a la complejidad de los temas, la falta de tiempo y la necesidad de equilibrar múltiples responsabilidades.</a:t>
            </a:r>
          </a:p>
        </p:txBody>
      </p:sp>
      <p:grpSp>
        <p:nvGrpSpPr>
          <p:cNvPr name="Group 4" id="4"/>
          <p:cNvGrpSpPr/>
          <p:nvPr/>
        </p:nvGrpSpPr>
        <p:grpSpPr>
          <a:xfrm rot="-10800000">
            <a:off x="-792273" y="9258300"/>
            <a:ext cx="13457996" cy="3264379"/>
            <a:chOff x="0" y="0"/>
            <a:chExt cx="17943995" cy="4352506"/>
          </a:xfrm>
        </p:grpSpPr>
        <p:sp>
          <p:nvSpPr>
            <p:cNvPr name="Freeform 5" id="5"/>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7" id="7"/>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Freeform 9" id="9"/>
          <p:cNvSpPr/>
          <p:nvPr/>
        </p:nvSpPr>
        <p:spPr>
          <a:xfrm flipH="false" flipV="false" rot="6150721">
            <a:off x="6080933" y="4579544"/>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4"/>
            <a:stretch>
              <a:fillRect l="0" t="-137172" r="0" b="0"/>
            </a:stretch>
          </a:blipFill>
        </p:spPr>
      </p:sp>
      <p:grpSp>
        <p:nvGrpSpPr>
          <p:cNvPr name="Group 10" id="10"/>
          <p:cNvGrpSpPr/>
          <p:nvPr/>
        </p:nvGrpSpPr>
        <p:grpSpPr>
          <a:xfrm rot="0">
            <a:off x="11807534" y="0"/>
            <a:ext cx="6254290" cy="10287000"/>
            <a:chOff x="0" y="0"/>
            <a:chExt cx="3860673" cy="6350000"/>
          </a:xfrm>
        </p:grpSpPr>
        <p:sp>
          <p:nvSpPr>
            <p:cNvPr name="Freeform 11" id="11"/>
            <p:cNvSpPr/>
            <p:nvPr/>
          </p:nvSpPr>
          <p:spPr>
            <a:xfrm flipH="false" flipV="false" rot="0">
              <a:off x="0" y="0"/>
              <a:ext cx="3860673" cy="6350000"/>
            </a:xfrm>
            <a:custGeom>
              <a:avLst/>
              <a:gdLst/>
              <a:ahLst/>
              <a:cxnLst/>
              <a:rect r="r" b="b" t="t" l="l"/>
              <a:pathLst>
                <a:path h="6350000" w="3860673">
                  <a:moveTo>
                    <a:pt x="3860673" y="0"/>
                  </a:moveTo>
                  <a:lnTo>
                    <a:pt x="2341753" y="6350000"/>
                  </a:lnTo>
                  <a:lnTo>
                    <a:pt x="0" y="6350000"/>
                  </a:lnTo>
                  <a:lnTo>
                    <a:pt x="1518920" y="0"/>
                  </a:lnTo>
                  <a:lnTo>
                    <a:pt x="3860673" y="0"/>
                  </a:lnTo>
                  <a:close/>
                </a:path>
              </a:pathLst>
            </a:custGeom>
            <a:blipFill>
              <a:blip r:embed="rId5"/>
              <a:stretch>
                <a:fillRect l="-73436" t="0" r="-73436" b="0"/>
              </a:stretch>
            </a:blipFill>
          </p:spPr>
        </p:sp>
      </p:grpSp>
      <p:sp>
        <p:nvSpPr>
          <p:cNvPr name="Freeform 12" id="12"/>
          <p:cNvSpPr/>
          <p:nvPr/>
        </p:nvSpPr>
        <p:spPr>
          <a:xfrm flipH="false" flipV="false" rot="-4615544">
            <a:off x="10510810" y="5041623"/>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4"/>
            <a:stretch>
              <a:fillRect l="0" t="-137172" r="0" b="0"/>
            </a:stretch>
          </a:blipFill>
        </p:spPr>
      </p:sp>
      <p:sp>
        <p:nvSpPr>
          <p:cNvPr name="Freeform 13" id="13"/>
          <p:cNvSpPr/>
          <p:nvPr/>
        </p:nvSpPr>
        <p:spPr>
          <a:xfrm flipH="false" flipV="false" rot="0">
            <a:off x="4018028" y="2916217"/>
            <a:ext cx="1531467" cy="1531467"/>
          </a:xfrm>
          <a:custGeom>
            <a:avLst/>
            <a:gdLst/>
            <a:ahLst/>
            <a:cxnLst/>
            <a:rect r="r" b="b" t="t" l="l"/>
            <a:pathLst>
              <a:path h="1531467" w="1531467">
                <a:moveTo>
                  <a:pt x="0" y="0"/>
                </a:moveTo>
                <a:lnTo>
                  <a:pt x="1531467" y="0"/>
                </a:lnTo>
                <a:lnTo>
                  <a:pt x="1531467" y="1531466"/>
                </a:lnTo>
                <a:lnTo>
                  <a:pt x="0" y="15314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8729641" y="2956764"/>
            <a:ext cx="1804441" cy="1490919"/>
          </a:xfrm>
          <a:custGeom>
            <a:avLst/>
            <a:gdLst/>
            <a:ahLst/>
            <a:cxnLst/>
            <a:rect r="r" b="b" t="t" l="l"/>
            <a:pathLst>
              <a:path h="1490919" w="1804441">
                <a:moveTo>
                  <a:pt x="0" y="0"/>
                </a:moveTo>
                <a:lnTo>
                  <a:pt x="1804440" y="0"/>
                </a:lnTo>
                <a:lnTo>
                  <a:pt x="1804440" y="1490919"/>
                </a:lnTo>
                <a:lnTo>
                  <a:pt x="0" y="14909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5" id="15"/>
          <p:cNvSpPr txBox="true"/>
          <p:nvPr/>
        </p:nvSpPr>
        <p:spPr>
          <a:xfrm rot="0">
            <a:off x="2662130" y="1010355"/>
            <a:ext cx="9145404" cy="1227368"/>
          </a:xfrm>
          <a:prstGeom prst="rect">
            <a:avLst/>
          </a:prstGeom>
        </p:spPr>
        <p:txBody>
          <a:bodyPr anchor="t" rtlCol="false" tIns="0" lIns="0" bIns="0" rIns="0">
            <a:spAutoFit/>
          </a:bodyPr>
          <a:lstStyle/>
          <a:p>
            <a:pPr algn="ctr" marL="0" indent="0" lvl="0">
              <a:lnSpc>
                <a:spcPts val="9625"/>
              </a:lnSpc>
              <a:spcBef>
                <a:spcPct val="0"/>
              </a:spcBef>
            </a:pPr>
            <a:r>
              <a:rPr lang="en-US" sz="8020">
                <a:solidFill>
                  <a:srgbClr val="FFFFFF"/>
                </a:solidFill>
                <a:latin typeface="Now Bold"/>
                <a:ea typeface="Now Bold"/>
                <a:cs typeface="Now Bold"/>
                <a:sym typeface="Now Bold"/>
              </a:rPr>
              <a:t>INTRODUCCIÓN</a:t>
            </a:r>
          </a:p>
        </p:txBody>
      </p:sp>
      <p:sp>
        <p:nvSpPr>
          <p:cNvPr name="TextBox 16" id="16"/>
          <p:cNvSpPr txBox="true"/>
          <p:nvPr/>
        </p:nvSpPr>
        <p:spPr>
          <a:xfrm rot="0">
            <a:off x="2977403" y="5443038"/>
            <a:ext cx="3832755" cy="2663973"/>
          </a:xfrm>
          <a:prstGeom prst="rect">
            <a:avLst/>
          </a:prstGeom>
        </p:spPr>
        <p:txBody>
          <a:bodyPr anchor="t" rtlCol="false" tIns="0" lIns="0" bIns="0" rIns="0">
            <a:spAutoFit/>
          </a:bodyPr>
          <a:lstStyle/>
          <a:p>
            <a:pPr algn="ctr" marL="0" indent="0" lvl="0">
              <a:lnSpc>
                <a:spcPts val="3057"/>
              </a:lnSpc>
              <a:spcBef>
                <a:spcPct val="0"/>
              </a:spcBef>
            </a:pPr>
            <a:r>
              <a:rPr lang="en-US" sz="2215">
                <a:solidFill>
                  <a:srgbClr val="FFFFFF"/>
                </a:solidFill>
                <a:latin typeface="DM Sans"/>
                <a:ea typeface="DM Sans"/>
                <a:cs typeface="DM Sans"/>
                <a:sym typeface="DM Sans"/>
              </a:rPr>
              <a:t>Con el crecimiento exponencial de la tecnología y la informática, las tareas y proyectos relacionados con la programación se han vuelto cada vez más comunes y complejos.</a:t>
            </a:r>
          </a:p>
        </p:txBody>
      </p:sp>
      <p:sp>
        <p:nvSpPr>
          <p:cNvPr name="TextBox 17" id="17"/>
          <p:cNvSpPr txBox="true"/>
          <p:nvPr/>
        </p:nvSpPr>
        <p:spPr>
          <a:xfrm rot="0">
            <a:off x="2708205" y="4762008"/>
            <a:ext cx="4026849" cy="381500"/>
          </a:xfrm>
          <a:prstGeom prst="rect">
            <a:avLst/>
          </a:prstGeom>
        </p:spPr>
        <p:txBody>
          <a:bodyPr anchor="t" rtlCol="false" tIns="0" lIns="0" bIns="0" rIns="0">
            <a:spAutoFit/>
          </a:bodyPr>
          <a:lstStyle/>
          <a:p>
            <a:pPr algn="ctr" marL="0" indent="0" lvl="0">
              <a:lnSpc>
                <a:spcPts val="3057"/>
              </a:lnSpc>
              <a:spcBef>
                <a:spcPct val="0"/>
              </a:spcBef>
            </a:pPr>
            <a:r>
              <a:rPr lang="en-US" sz="2215">
                <a:solidFill>
                  <a:srgbClr val="FFFFFF"/>
                </a:solidFill>
                <a:latin typeface="DM Sans Bold"/>
                <a:ea typeface="DM Sans Bold"/>
                <a:cs typeface="DM Sans Bold"/>
                <a:sym typeface="DM Sans Bold"/>
              </a:rPr>
              <a:t>CONTEXTO</a:t>
            </a:r>
          </a:p>
        </p:txBody>
      </p:sp>
      <p:sp>
        <p:nvSpPr>
          <p:cNvPr name="TextBox 18" id="18"/>
          <p:cNvSpPr txBox="true"/>
          <p:nvPr/>
        </p:nvSpPr>
        <p:spPr>
          <a:xfrm rot="0">
            <a:off x="7618436" y="4762008"/>
            <a:ext cx="4026849" cy="381500"/>
          </a:xfrm>
          <a:prstGeom prst="rect">
            <a:avLst/>
          </a:prstGeom>
        </p:spPr>
        <p:txBody>
          <a:bodyPr anchor="t" rtlCol="false" tIns="0" lIns="0" bIns="0" rIns="0">
            <a:spAutoFit/>
          </a:bodyPr>
          <a:lstStyle/>
          <a:p>
            <a:pPr algn="ctr" marL="0" indent="0" lvl="0">
              <a:lnSpc>
                <a:spcPts val="3057"/>
              </a:lnSpc>
              <a:spcBef>
                <a:spcPct val="0"/>
              </a:spcBef>
            </a:pPr>
            <a:r>
              <a:rPr lang="en-US" sz="2215">
                <a:solidFill>
                  <a:srgbClr val="FFFFFF"/>
                </a:solidFill>
                <a:latin typeface="DM Sans Bold"/>
                <a:ea typeface="DM Sans Bold"/>
                <a:cs typeface="DM Sans Bold"/>
                <a:sym typeface="DM Sans Bold"/>
              </a:rPr>
              <a:t>PROBLEMÁTICA</a:t>
            </a:r>
          </a:p>
        </p:txBody>
      </p:sp>
      <p:sp>
        <p:nvSpPr>
          <p:cNvPr name="Freeform 19" id="19"/>
          <p:cNvSpPr/>
          <p:nvPr/>
        </p:nvSpPr>
        <p:spPr>
          <a:xfrm flipH="false" flipV="false" rot="0">
            <a:off x="14199035" y="9258300"/>
            <a:ext cx="3963442" cy="952598"/>
          </a:xfrm>
          <a:custGeom>
            <a:avLst/>
            <a:gdLst/>
            <a:ahLst/>
            <a:cxnLst/>
            <a:rect r="r" b="b" t="t" l="l"/>
            <a:pathLst>
              <a:path h="952598" w="3963442">
                <a:moveTo>
                  <a:pt x="0" y="0"/>
                </a:moveTo>
                <a:lnTo>
                  <a:pt x="3963442" y="0"/>
                </a:lnTo>
                <a:lnTo>
                  <a:pt x="3963442" y="952598"/>
                </a:lnTo>
                <a:lnTo>
                  <a:pt x="0" y="952598"/>
                </a:lnTo>
                <a:lnTo>
                  <a:pt x="0" y="0"/>
                </a:lnTo>
                <a:close/>
              </a:path>
            </a:pathLst>
          </a:custGeom>
          <a:blipFill>
            <a:blip r:embed="rId10"/>
            <a:stretch>
              <a:fillRect l="0" t="-1184" r="0" b="-1184"/>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6279570" cy="10287000"/>
          </a:xfrm>
          <a:custGeom>
            <a:avLst/>
            <a:gdLst/>
            <a:ahLst/>
            <a:cxnLst/>
            <a:rect r="r" b="b" t="t" l="l"/>
            <a:pathLst>
              <a:path h="10287000" w="6279570">
                <a:moveTo>
                  <a:pt x="0" y="0"/>
                </a:moveTo>
                <a:lnTo>
                  <a:pt x="6279570" y="0"/>
                </a:lnTo>
                <a:lnTo>
                  <a:pt x="6279570" y="10287000"/>
                </a:lnTo>
                <a:lnTo>
                  <a:pt x="0" y="10287000"/>
                </a:lnTo>
                <a:lnTo>
                  <a:pt x="0" y="0"/>
                </a:lnTo>
                <a:close/>
              </a:path>
            </a:pathLst>
          </a:custGeom>
          <a:blipFill>
            <a:blip r:embed="rId2"/>
            <a:stretch>
              <a:fillRect l="0" t="-901" r="-11111" b="-901"/>
            </a:stretch>
          </a:blipFill>
        </p:spPr>
      </p:sp>
      <p:sp>
        <p:nvSpPr>
          <p:cNvPr name="Freeform 3" id="3"/>
          <p:cNvSpPr/>
          <p:nvPr/>
        </p:nvSpPr>
        <p:spPr>
          <a:xfrm flipH="false" flipV="false" rot="0">
            <a:off x="-5993373" y="-5458262"/>
            <a:ext cx="10196686" cy="10196686"/>
          </a:xfrm>
          <a:custGeom>
            <a:avLst/>
            <a:gdLst/>
            <a:ahLst/>
            <a:cxnLst/>
            <a:rect r="r" b="b" t="t" l="l"/>
            <a:pathLst>
              <a:path h="10196686" w="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697329" y="6667836"/>
            <a:ext cx="8414387" cy="8414387"/>
          </a:xfrm>
          <a:custGeom>
            <a:avLst/>
            <a:gdLst/>
            <a:ahLst/>
            <a:cxnLst/>
            <a:rect r="r" b="b" t="t" l="l"/>
            <a:pathLst>
              <a:path h="8414387" w="8414387">
                <a:moveTo>
                  <a:pt x="0" y="0"/>
                </a:moveTo>
                <a:lnTo>
                  <a:pt x="8414387" y="0"/>
                </a:lnTo>
                <a:lnTo>
                  <a:pt x="8414387" y="8414387"/>
                </a:lnTo>
                <a:lnTo>
                  <a:pt x="0" y="8414387"/>
                </a:lnTo>
                <a:lnTo>
                  <a:pt x="0" y="0"/>
                </a:lnTo>
                <a:close/>
              </a:path>
            </a:pathLst>
          </a:custGeom>
          <a:blipFill>
            <a:blip r:embed="rId5">
              <a:alphaModFix amt="29000"/>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5520658" y="3240029"/>
            <a:ext cx="1142373" cy="114237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grpSp>
        <p:nvGrpSpPr>
          <p:cNvPr name="Group 8" id="8"/>
          <p:cNvGrpSpPr/>
          <p:nvPr/>
        </p:nvGrpSpPr>
        <p:grpSpPr>
          <a:xfrm rot="0">
            <a:off x="5472714" y="5972068"/>
            <a:ext cx="1142373" cy="114237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Freeform 11" id="11"/>
          <p:cNvSpPr/>
          <p:nvPr/>
        </p:nvSpPr>
        <p:spPr>
          <a:xfrm flipH="false" flipV="false" rot="0">
            <a:off x="5816097" y="3488992"/>
            <a:ext cx="551495" cy="659396"/>
          </a:xfrm>
          <a:custGeom>
            <a:avLst/>
            <a:gdLst/>
            <a:ahLst/>
            <a:cxnLst/>
            <a:rect r="r" b="b" t="t" l="l"/>
            <a:pathLst>
              <a:path h="659396" w="551495">
                <a:moveTo>
                  <a:pt x="0" y="0"/>
                </a:moveTo>
                <a:lnTo>
                  <a:pt x="551495" y="0"/>
                </a:lnTo>
                <a:lnTo>
                  <a:pt x="551495" y="659396"/>
                </a:lnTo>
                <a:lnTo>
                  <a:pt x="0" y="6593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5617501" y="6181459"/>
            <a:ext cx="868940" cy="723590"/>
          </a:xfrm>
          <a:custGeom>
            <a:avLst/>
            <a:gdLst/>
            <a:ahLst/>
            <a:cxnLst/>
            <a:rect r="r" b="b" t="t" l="l"/>
            <a:pathLst>
              <a:path h="723590" w="868940">
                <a:moveTo>
                  <a:pt x="0" y="0"/>
                </a:moveTo>
                <a:lnTo>
                  <a:pt x="868939" y="0"/>
                </a:lnTo>
                <a:lnTo>
                  <a:pt x="868939" y="723590"/>
                </a:lnTo>
                <a:lnTo>
                  <a:pt x="0" y="72359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6597011" y="1869489"/>
            <a:ext cx="9879016" cy="740585"/>
          </a:xfrm>
          <a:prstGeom prst="rect">
            <a:avLst/>
          </a:prstGeom>
        </p:spPr>
        <p:txBody>
          <a:bodyPr anchor="t" rtlCol="false" tIns="0" lIns="0" bIns="0" rIns="0">
            <a:spAutoFit/>
          </a:bodyPr>
          <a:lstStyle/>
          <a:p>
            <a:pPr algn="l" marL="0" indent="0" lvl="0">
              <a:lnSpc>
                <a:spcPts val="5719"/>
              </a:lnSpc>
              <a:spcBef>
                <a:spcPct val="0"/>
              </a:spcBef>
            </a:pPr>
            <a:r>
              <a:rPr lang="en-US" sz="4766">
                <a:solidFill>
                  <a:srgbClr val="FFFFFF"/>
                </a:solidFill>
                <a:latin typeface="Now Bold"/>
                <a:ea typeface="Now Bold"/>
                <a:cs typeface="Now Bold"/>
                <a:sym typeface="Now Bold"/>
              </a:rPr>
              <a:t>VISIÓN</a:t>
            </a:r>
            <a:r>
              <a:rPr lang="en-US" sz="4766" strike="noStrike" u="none">
                <a:solidFill>
                  <a:srgbClr val="FFFFFF"/>
                </a:solidFill>
                <a:latin typeface="Now Bold"/>
                <a:ea typeface="Now Bold"/>
                <a:cs typeface="Now Bold"/>
                <a:sym typeface="Now Bold"/>
              </a:rPr>
              <a:t> DEL PROYECTO</a:t>
            </a:r>
          </a:p>
        </p:txBody>
      </p:sp>
      <p:sp>
        <p:nvSpPr>
          <p:cNvPr name="TextBox 14" id="14"/>
          <p:cNvSpPr txBox="true"/>
          <p:nvPr/>
        </p:nvSpPr>
        <p:spPr>
          <a:xfrm rot="0">
            <a:off x="6830047" y="2933916"/>
            <a:ext cx="5599373" cy="555076"/>
          </a:xfrm>
          <a:prstGeom prst="rect">
            <a:avLst/>
          </a:prstGeom>
        </p:spPr>
        <p:txBody>
          <a:bodyPr anchor="t" rtlCol="false" tIns="0" lIns="0" bIns="0" rIns="0">
            <a:spAutoFit/>
          </a:bodyPr>
          <a:lstStyle/>
          <a:p>
            <a:pPr algn="l" marL="0" indent="0" lvl="0">
              <a:lnSpc>
                <a:spcPts val="4519"/>
              </a:lnSpc>
              <a:spcBef>
                <a:spcPct val="0"/>
              </a:spcBef>
            </a:pPr>
            <a:r>
              <a:rPr lang="en-US" sz="3274">
                <a:solidFill>
                  <a:srgbClr val="4BD1FB"/>
                </a:solidFill>
                <a:latin typeface="DM Sans Bold"/>
                <a:ea typeface="DM Sans Bold"/>
                <a:cs typeface="DM Sans Bold"/>
                <a:sym typeface="DM Sans Bold"/>
              </a:rPr>
              <a:t>Dirigido a estudiantes</a:t>
            </a:r>
          </a:p>
        </p:txBody>
      </p:sp>
      <p:sp>
        <p:nvSpPr>
          <p:cNvPr name="TextBox 15" id="15"/>
          <p:cNvSpPr txBox="true"/>
          <p:nvPr/>
        </p:nvSpPr>
        <p:spPr>
          <a:xfrm rot="0">
            <a:off x="6847387" y="3562737"/>
            <a:ext cx="6015843" cy="1312643"/>
          </a:xfrm>
          <a:prstGeom prst="rect">
            <a:avLst/>
          </a:prstGeom>
        </p:spPr>
        <p:txBody>
          <a:bodyPr anchor="t" rtlCol="false" tIns="0" lIns="0" bIns="0" rIns="0">
            <a:spAutoFit/>
          </a:bodyPr>
          <a:lstStyle/>
          <a:p>
            <a:pPr algn="l" marL="0" indent="0" lvl="0">
              <a:lnSpc>
                <a:spcPts val="2664"/>
              </a:lnSpc>
              <a:spcBef>
                <a:spcPct val="0"/>
              </a:spcBef>
            </a:pPr>
            <a:r>
              <a:rPr lang="en-US" sz="1931">
                <a:solidFill>
                  <a:srgbClr val="FFFFFF"/>
                </a:solidFill>
                <a:latin typeface="DM Sans"/>
                <a:ea typeface="DM Sans"/>
                <a:cs typeface="DM Sans"/>
                <a:sym typeface="DM Sans"/>
              </a:rPr>
              <a:t>Nuestra plataforma está diseñada para ayudar a los estudiantes con sus tareas de programación, proporcionando un espacio donde puedan cotizar y delegar sus proyectos a otros estudiantes.</a:t>
            </a:r>
          </a:p>
        </p:txBody>
      </p:sp>
      <p:sp>
        <p:nvSpPr>
          <p:cNvPr name="TextBox 16" id="16"/>
          <p:cNvSpPr txBox="true"/>
          <p:nvPr/>
        </p:nvSpPr>
        <p:spPr>
          <a:xfrm rot="0">
            <a:off x="6782104" y="5665955"/>
            <a:ext cx="4984735" cy="555076"/>
          </a:xfrm>
          <a:prstGeom prst="rect">
            <a:avLst/>
          </a:prstGeom>
        </p:spPr>
        <p:txBody>
          <a:bodyPr anchor="t" rtlCol="false" tIns="0" lIns="0" bIns="0" rIns="0">
            <a:spAutoFit/>
          </a:bodyPr>
          <a:lstStyle/>
          <a:p>
            <a:pPr algn="l" marL="0" indent="0" lvl="0">
              <a:lnSpc>
                <a:spcPts val="4519"/>
              </a:lnSpc>
              <a:spcBef>
                <a:spcPct val="0"/>
              </a:spcBef>
            </a:pPr>
            <a:r>
              <a:rPr lang="en-US" sz="3274">
                <a:solidFill>
                  <a:srgbClr val="4BD1FB"/>
                </a:solidFill>
                <a:latin typeface="DM Sans Bold"/>
                <a:ea typeface="DM Sans Bold"/>
                <a:cs typeface="DM Sans Bold"/>
                <a:sym typeface="DM Sans Bold"/>
              </a:rPr>
              <a:t>Dirigido por estudiantes</a:t>
            </a:r>
          </a:p>
        </p:txBody>
      </p:sp>
      <p:sp>
        <p:nvSpPr>
          <p:cNvPr name="TextBox 17" id="17"/>
          <p:cNvSpPr txBox="true"/>
          <p:nvPr/>
        </p:nvSpPr>
        <p:spPr>
          <a:xfrm rot="0">
            <a:off x="6799443" y="6294776"/>
            <a:ext cx="6015843" cy="2308802"/>
          </a:xfrm>
          <a:prstGeom prst="rect">
            <a:avLst/>
          </a:prstGeom>
        </p:spPr>
        <p:txBody>
          <a:bodyPr anchor="t" rtlCol="false" tIns="0" lIns="0" bIns="0" rIns="0">
            <a:spAutoFit/>
          </a:bodyPr>
          <a:lstStyle/>
          <a:p>
            <a:pPr algn="l" marL="0" indent="0" lvl="0">
              <a:lnSpc>
                <a:spcPts val="2664"/>
              </a:lnSpc>
              <a:spcBef>
                <a:spcPct val="0"/>
              </a:spcBef>
            </a:pPr>
            <a:r>
              <a:rPr lang="en-US" sz="1931">
                <a:solidFill>
                  <a:srgbClr val="FFFFFF"/>
                </a:solidFill>
                <a:latin typeface="DM Sans"/>
                <a:ea typeface="DM Sans"/>
                <a:cs typeface="DM Sans"/>
                <a:sym typeface="DM Sans"/>
              </a:rPr>
              <a:t>Queremos que los estudiantes no solo reciban ayuda, sino que también sean parte integral de nuestra comunidad. Aquellos que se postulen para trabajar con nosotros tendrán la oportunidad de potenciar sus habilidades en informática mientras ganan un dinero extra durante su tiempo en la universidad.</a:t>
            </a:r>
          </a:p>
        </p:txBody>
      </p:sp>
      <p:sp>
        <p:nvSpPr>
          <p:cNvPr name="Freeform 18" id="18"/>
          <p:cNvSpPr/>
          <p:nvPr/>
        </p:nvSpPr>
        <p:spPr>
          <a:xfrm flipH="false" flipV="false" rot="0">
            <a:off x="14227510" y="9187727"/>
            <a:ext cx="3963442" cy="952598"/>
          </a:xfrm>
          <a:custGeom>
            <a:avLst/>
            <a:gdLst/>
            <a:ahLst/>
            <a:cxnLst/>
            <a:rect r="r" b="b" t="t" l="l"/>
            <a:pathLst>
              <a:path h="952598" w="3963442">
                <a:moveTo>
                  <a:pt x="0" y="0"/>
                </a:moveTo>
                <a:lnTo>
                  <a:pt x="3963442" y="0"/>
                </a:lnTo>
                <a:lnTo>
                  <a:pt x="3963442" y="952598"/>
                </a:lnTo>
                <a:lnTo>
                  <a:pt x="0" y="952598"/>
                </a:lnTo>
                <a:lnTo>
                  <a:pt x="0" y="0"/>
                </a:lnTo>
                <a:close/>
              </a:path>
            </a:pathLst>
          </a:custGeom>
          <a:blipFill>
            <a:blip r:embed="rId11"/>
            <a:stretch>
              <a:fillRect l="0" t="-1184" r="0" b="-1184"/>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3860032"/>
          </a:xfrm>
          <a:custGeom>
            <a:avLst/>
            <a:gdLst/>
            <a:ahLst/>
            <a:cxnLst/>
            <a:rect r="r" b="b" t="t" l="l"/>
            <a:pathLst>
              <a:path h="3860032" w="18288000">
                <a:moveTo>
                  <a:pt x="0" y="0"/>
                </a:moveTo>
                <a:lnTo>
                  <a:pt x="18288000" y="0"/>
                </a:lnTo>
                <a:lnTo>
                  <a:pt x="18288000" y="3860032"/>
                </a:lnTo>
                <a:lnTo>
                  <a:pt x="0" y="3860032"/>
                </a:lnTo>
                <a:lnTo>
                  <a:pt x="0" y="0"/>
                </a:lnTo>
                <a:close/>
              </a:path>
            </a:pathLst>
          </a:custGeom>
          <a:blipFill>
            <a:blip r:embed="rId2"/>
            <a:stretch>
              <a:fillRect l="0" t="-106939" r="0" b="-106939"/>
            </a:stretch>
          </a:blipFill>
        </p:spPr>
      </p:sp>
      <p:grpSp>
        <p:nvGrpSpPr>
          <p:cNvPr name="Group 3" id="3"/>
          <p:cNvGrpSpPr/>
          <p:nvPr/>
        </p:nvGrpSpPr>
        <p:grpSpPr>
          <a:xfrm rot="0">
            <a:off x="4458366" y="0"/>
            <a:ext cx="9658350" cy="10287000"/>
            <a:chOff x="0" y="0"/>
            <a:chExt cx="2543763" cy="2709333"/>
          </a:xfrm>
        </p:grpSpPr>
        <p:sp>
          <p:nvSpPr>
            <p:cNvPr name="Freeform 4" id="4"/>
            <p:cNvSpPr/>
            <p:nvPr/>
          </p:nvSpPr>
          <p:spPr>
            <a:xfrm flipH="false" flipV="false" rot="0">
              <a:off x="0" y="0"/>
              <a:ext cx="2543763" cy="2709333"/>
            </a:xfrm>
            <a:custGeom>
              <a:avLst/>
              <a:gdLst/>
              <a:ahLst/>
              <a:cxnLst/>
              <a:rect r="r" b="b" t="t" l="l"/>
              <a:pathLst>
                <a:path h="2709333" w="2543763">
                  <a:moveTo>
                    <a:pt x="0" y="0"/>
                  </a:moveTo>
                  <a:lnTo>
                    <a:pt x="2543763" y="0"/>
                  </a:lnTo>
                  <a:lnTo>
                    <a:pt x="2543763" y="2709333"/>
                  </a:lnTo>
                  <a:lnTo>
                    <a:pt x="0" y="2709333"/>
                  </a:lnTo>
                  <a:close/>
                </a:path>
              </a:pathLst>
            </a:custGeom>
            <a:solidFill>
              <a:srgbClr val="051D40">
                <a:alpha val="74902"/>
              </a:srgbClr>
            </a:solidFill>
          </p:spPr>
        </p:sp>
        <p:sp>
          <p:nvSpPr>
            <p:cNvPr name="TextBox 5" id="5"/>
            <p:cNvSpPr txBox="true"/>
            <p:nvPr/>
          </p:nvSpPr>
          <p:spPr>
            <a:xfrm>
              <a:off x="0" y="-38100"/>
              <a:ext cx="2543763" cy="2747433"/>
            </a:xfrm>
            <a:prstGeom prst="rect">
              <a:avLst/>
            </a:prstGeom>
          </p:spPr>
          <p:txBody>
            <a:bodyPr anchor="ctr" rtlCol="false" tIns="50800" lIns="50800" bIns="50800" rIns="50800"/>
            <a:lstStyle/>
            <a:p>
              <a:pPr algn="ctr">
                <a:lnSpc>
                  <a:spcPts val="2605"/>
                </a:lnSpc>
              </a:pPr>
            </a:p>
          </p:txBody>
        </p:sp>
      </p:grpSp>
      <p:sp>
        <p:nvSpPr>
          <p:cNvPr name="TextBox 6" id="6"/>
          <p:cNvSpPr txBox="true"/>
          <p:nvPr/>
        </p:nvSpPr>
        <p:spPr>
          <a:xfrm rot="0">
            <a:off x="5021151" y="2372600"/>
            <a:ext cx="8245699" cy="723900"/>
          </a:xfrm>
          <a:prstGeom prst="rect">
            <a:avLst/>
          </a:prstGeom>
        </p:spPr>
        <p:txBody>
          <a:bodyPr anchor="t" rtlCol="false" tIns="0" lIns="0" bIns="0" rIns="0">
            <a:spAutoFit/>
          </a:bodyPr>
          <a:lstStyle/>
          <a:p>
            <a:pPr algn="ctr" marL="0" indent="0" lvl="0">
              <a:lnSpc>
                <a:spcPts val="5687"/>
              </a:lnSpc>
              <a:spcBef>
                <a:spcPct val="0"/>
              </a:spcBef>
            </a:pPr>
            <a:r>
              <a:rPr lang="en-US" sz="4739">
                <a:solidFill>
                  <a:srgbClr val="FFFFFF"/>
                </a:solidFill>
                <a:latin typeface="Now Bold"/>
                <a:ea typeface="Now Bold"/>
                <a:cs typeface="Now Bold"/>
                <a:sym typeface="Now Bold"/>
              </a:rPr>
              <a:t>SOLUCIÓN PROPUESTA</a:t>
            </a:r>
          </a:p>
        </p:txBody>
      </p:sp>
      <p:sp>
        <p:nvSpPr>
          <p:cNvPr name="TextBox 7" id="7"/>
          <p:cNvSpPr txBox="true"/>
          <p:nvPr/>
        </p:nvSpPr>
        <p:spPr>
          <a:xfrm rot="0">
            <a:off x="7015834" y="4064066"/>
            <a:ext cx="4256332" cy="628474"/>
          </a:xfrm>
          <a:prstGeom prst="rect">
            <a:avLst/>
          </a:prstGeom>
        </p:spPr>
        <p:txBody>
          <a:bodyPr anchor="t" rtlCol="false" tIns="0" lIns="0" bIns="0" rIns="0">
            <a:spAutoFit/>
          </a:bodyPr>
          <a:lstStyle/>
          <a:p>
            <a:pPr algn="ctr" marL="0" indent="0" lvl="0">
              <a:lnSpc>
                <a:spcPts val="5185"/>
              </a:lnSpc>
              <a:spcBef>
                <a:spcPct val="0"/>
              </a:spcBef>
            </a:pPr>
            <a:r>
              <a:rPr lang="en-US" sz="3757">
                <a:solidFill>
                  <a:srgbClr val="4BD1FB"/>
                </a:solidFill>
                <a:latin typeface="DM Sans Bold"/>
                <a:ea typeface="DM Sans Bold"/>
                <a:cs typeface="DM Sans Bold"/>
                <a:sym typeface="DM Sans Bold"/>
              </a:rPr>
              <a:t>Página Web</a:t>
            </a:r>
          </a:p>
        </p:txBody>
      </p:sp>
      <p:sp>
        <p:nvSpPr>
          <p:cNvPr name="AutoShape 8" id="8"/>
          <p:cNvSpPr/>
          <p:nvPr/>
        </p:nvSpPr>
        <p:spPr>
          <a:xfrm>
            <a:off x="5021151" y="6585401"/>
            <a:ext cx="8735422" cy="0"/>
          </a:xfrm>
          <a:prstGeom prst="line">
            <a:avLst/>
          </a:prstGeom>
          <a:ln cap="flat" w="47625">
            <a:solidFill>
              <a:srgbClr val="145DA0"/>
            </a:solidFill>
            <a:prstDash val="solid"/>
            <a:headEnd type="none" len="sm" w="sm"/>
            <a:tailEnd type="none" len="sm" w="sm"/>
          </a:ln>
        </p:spPr>
      </p:sp>
      <p:sp>
        <p:nvSpPr>
          <p:cNvPr name="TextBox 9" id="9"/>
          <p:cNvSpPr txBox="true"/>
          <p:nvPr/>
        </p:nvSpPr>
        <p:spPr>
          <a:xfrm rot="0">
            <a:off x="5692690" y="4906099"/>
            <a:ext cx="6902620" cy="1546808"/>
          </a:xfrm>
          <a:prstGeom prst="rect">
            <a:avLst/>
          </a:prstGeom>
        </p:spPr>
        <p:txBody>
          <a:bodyPr anchor="t" rtlCol="false" tIns="0" lIns="0" bIns="0" rIns="0">
            <a:spAutoFit/>
          </a:bodyPr>
          <a:lstStyle/>
          <a:p>
            <a:pPr algn="ctr" marL="0" indent="0" lvl="0">
              <a:lnSpc>
                <a:spcPts val="3057"/>
              </a:lnSpc>
              <a:spcBef>
                <a:spcPct val="0"/>
              </a:spcBef>
            </a:pPr>
            <a:r>
              <a:rPr lang="en-US" sz="2215">
                <a:solidFill>
                  <a:srgbClr val="FFFFFF"/>
                </a:solidFill>
                <a:latin typeface="DM Sans"/>
                <a:ea typeface="DM Sans"/>
                <a:cs typeface="DM Sans"/>
                <a:sym typeface="DM Sans"/>
              </a:rPr>
              <a:t>Creamos una plataforma en línea donde los estudiantes puedan cotizar sus tareas de programación y conectarse con otros estudiantes que puedan realizarlas.</a:t>
            </a:r>
          </a:p>
        </p:txBody>
      </p:sp>
      <p:sp>
        <p:nvSpPr>
          <p:cNvPr name="TextBox 10" id="10"/>
          <p:cNvSpPr txBox="true"/>
          <p:nvPr/>
        </p:nvSpPr>
        <p:spPr>
          <a:xfrm rot="0">
            <a:off x="6618301" y="6761614"/>
            <a:ext cx="5051398" cy="628474"/>
          </a:xfrm>
          <a:prstGeom prst="rect">
            <a:avLst/>
          </a:prstGeom>
        </p:spPr>
        <p:txBody>
          <a:bodyPr anchor="t" rtlCol="false" tIns="0" lIns="0" bIns="0" rIns="0">
            <a:spAutoFit/>
          </a:bodyPr>
          <a:lstStyle/>
          <a:p>
            <a:pPr algn="ctr" marL="0" indent="0" lvl="0">
              <a:lnSpc>
                <a:spcPts val="5185"/>
              </a:lnSpc>
              <a:spcBef>
                <a:spcPct val="0"/>
              </a:spcBef>
            </a:pPr>
            <a:r>
              <a:rPr lang="en-US" sz="3757">
                <a:solidFill>
                  <a:srgbClr val="4BD1FB"/>
                </a:solidFill>
                <a:latin typeface="DM Sans Bold"/>
                <a:ea typeface="DM Sans Bold"/>
                <a:cs typeface="DM Sans Bold"/>
                <a:sym typeface="DM Sans Bold"/>
              </a:rPr>
              <a:t>Trabaja con nosotros</a:t>
            </a:r>
          </a:p>
        </p:txBody>
      </p:sp>
      <p:sp>
        <p:nvSpPr>
          <p:cNvPr name="AutoShape 11" id="11"/>
          <p:cNvSpPr/>
          <p:nvPr/>
        </p:nvSpPr>
        <p:spPr>
          <a:xfrm>
            <a:off x="5021151" y="9534812"/>
            <a:ext cx="8735422" cy="0"/>
          </a:xfrm>
          <a:prstGeom prst="line">
            <a:avLst/>
          </a:prstGeom>
          <a:ln cap="flat" w="47625">
            <a:solidFill>
              <a:srgbClr val="145DA0"/>
            </a:solidFill>
            <a:prstDash val="solid"/>
            <a:headEnd type="none" len="sm" w="sm"/>
            <a:tailEnd type="none" len="sm" w="sm"/>
          </a:ln>
        </p:spPr>
      </p:sp>
      <p:sp>
        <p:nvSpPr>
          <p:cNvPr name="TextBox 12" id="12"/>
          <p:cNvSpPr txBox="true"/>
          <p:nvPr/>
        </p:nvSpPr>
        <p:spPr>
          <a:xfrm rot="0">
            <a:off x="5692690" y="7640919"/>
            <a:ext cx="6902620" cy="1546808"/>
          </a:xfrm>
          <a:prstGeom prst="rect">
            <a:avLst/>
          </a:prstGeom>
        </p:spPr>
        <p:txBody>
          <a:bodyPr anchor="t" rtlCol="false" tIns="0" lIns="0" bIns="0" rIns="0">
            <a:spAutoFit/>
          </a:bodyPr>
          <a:lstStyle/>
          <a:p>
            <a:pPr algn="ctr" marL="0" indent="0" lvl="0">
              <a:lnSpc>
                <a:spcPts val="3057"/>
              </a:lnSpc>
              <a:spcBef>
                <a:spcPct val="0"/>
              </a:spcBef>
            </a:pPr>
            <a:r>
              <a:rPr lang="en-US" sz="2215">
                <a:solidFill>
                  <a:srgbClr val="FFFFFF"/>
                </a:solidFill>
                <a:latin typeface="DM Sans"/>
                <a:ea typeface="DM Sans"/>
                <a:cs typeface="DM Sans"/>
                <a:sym typeface="DM Sans"/>
              </a:rPr>
              <a:t>Ofrecemos a los estudiantes más avanzados la oportunidad de ser parte de nuestro equipo así mejorar sus habilidades, ganar dinero extra y construir un portafolio de trabajo real.</a:t>
            </a:r>
          </a:p>
        </p:txBody>
      </p:sp>
      <p:sp>
        <p:nvSpPr>
          <p:cNvPr name="Freeform 13" id="13"/>
          <p:cNvSpPr/>
          <p:nvPr/>
        </p:nvSpPr>
        <p:spPr>
          <a:xfrm flipH="false" flipV="false" rot="0">
            <a:off x="14227510" y="9187727"/>
            <a:ext cx="3963442" cy="952598"/>
          </a:xfrm>
          <a:custGeom>
            <a:avLst/>
            <a:gdLst/>
            <a:ahLst/>
            <a:cxnLst/>
            <a:rect r="r" b="b" t="t" l="l"/>
            <a:pathLst>
              <a:path h="952598" w="3963442">
                <a:moveTo>
                  <a:pt x="0" y="0"/>
                </a:moveTo>
                <a:lnTo>
                  <a:pt x="3963442" y="0"/>
                </a:lnTo>
                <a:lnTo>
                  <a:pt x="3963442" y="952598"/>
                </a:lnTo>
                <a:lnTo>
                  <a:pt x="0" y="952598"/>
                </a:lnTo>
                <a:lnTo>
                  <a:pt x="0" y="0"/>
                </a:lnTo>
                <a:close/>
              </a:path>
            </a:pathLst>
          </a:custGeom>
          <a:blipFill>
            <a:blip r:embed="rId3"/>
            <a:stretch>
              <a:fillRect l="0" t="-1184" r="0" b="-1184"/>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975317" y="671455"/>
            <a:ext cx="11134844" cy="7859176"/>
            <a:chOff x="0" y="0"/>
            <a:chExt cx="4226594" cy="2983208"/>
          </a:xfrm>
        </p:grpSpPr>
        <p:sp>
          <p:nvSpPr>
            <p:cNvPr name="Freeform 4" id="4"/>
            <p:cNvSpPr/>
            <p:nvPr/>
          </p:nvSpPr>
          <p:spPr>
            <a:xfrm flipH="false" flipV="false" rot="0">
              <a:off x="0" y="0"/>
              <a:ext cx="4226594" cy="2983208"/>
            </a:xfrm>
            <a:custGeom>
              <a:avLst/>
              <a:gdLst/>
              <a:ahLst/>
              <a:cxnLst/>
              <a:rect r="r" b="b" t="t" l="l"/>
              <a:pathLst>
                <a:path h="2983208" w="4226594">
                  <a:moveTo>
                    <a:pt x="0" y="0"/>
                  </a:moveTo>
                  <a:lnTo>
                    <a:pt x="4226594" y="0"/>
                  </a:lnTo>
                  <a:lnTo>
                    <a:pt x="4226594" y="2983208"/>
                  </a:lnTo>
                  <a:lnTo>
                    <a:pt x="0" y="2983208"/>
                  </a:lnTo>
                  <a:close/>
                </a:path>
              </a:pathLst>
            </a:custGeom>
            <a:solidFill>
              <a:srgbClr val="FFFFFF"/>
            </a:solidFill>
            <a:ln w="9525" cap="sq">
              <a:solidFill>
                <a:srgbClr val="FFFFFF"/>
              </a:solidFill>
              <a:prstDash val="solid"/>
              <a:miter/>
            </a:ln>
          </p:spPr>
        </p:sp>
        <p:sp>
          <p:nvSpPr>
            <p:cNvPr name="TextBox 5" id="5"/>
            <p:cNvSpPr txBox="true"/>
            <p:nvPr/>
          </p:nvSpPr>
          <p:spPr>
            <a:xfrm>
              <a:off x="0" y="-38100"/>
              <a:ext cx="4226594" cy="3021308"/>
            </a:xfrm>
            <a:prstGeom prst="rect">
              <a:avLst/>
            </a:prstGeom>
          </p:spPr>
          <p:txBody>
            <a:bodyPr anchor="ctr" rtlCol="false" tIns="50800" lIns="50800" bIns="50800" rIns="50800"/>
            <a:lstStyle/>
            <a:p>
              <a:pPr algn="ctr">
                <a:lnSpc>
                  <a:spcPts val="3483"/>
                </a:lnSpc>
              </a:pPr>
            </a:p>
          </p:txBody>
        </p:sp>
      </p:grpSp>
      <p:sp>
        <p:nvSpPr>
          <p:cNvPr name="Freeform 6" id="6"/>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6975317" y="671455"/>
            <a:ext cx="11134844" cy="7859176"/>
          </a:xfrm>
          <a:custGeom>
            <a:avLst/>
            <a:gdLst/>
            <a:ahLst/>
            <a:cxnLst/>
            <a:rect r="r" b="b" t="t" l="l"/>
            <a:pathLst>
              <a:path h="7859176" w="11134844">
                <a:moveTo>
                  <a:pt x="0" y="0"/>
                </a:moveTo>
                <a:lnTo>
                  <a:pt x="11134844" y="0"/>
                </a:lnTo>
                <a:lnTo>
                  <a:pt x="11134844" y="7859176"/>
                </a:lnTo>
                <a:lnTo>
                  <a:pt x="0" y="7859176"/>
                </a:lnTo>
                <a:lnTo>
                  <a:pt x="0" y="0"/>
                </a:lnTo>
                <a:close/>
              </a:path>
            </a:pathLst>
          </a:custGeom>
          <a:blipFill>
            <a:blip r:embed="rId4"/>
            <a:stretch>
              <a:fillRect l="-2178" t="-1185" r="-4420" b="-1185"/>
            </a:stretch>
          </a:blipFill>
        </p:spPr>
      </p:sp>
      <p:sp>
        <p:nvSpPr>
          <p:cNvPr name="TextBox 8" id="8"/>
          <p:cNvSpPr txBox="true"/>
          <p:nvPr/>
        </p:nvSpPr>
        <p:spPr>
          <a:xfrm rot="0">
            <a:off x="383091" y="710572"/>
            <a:ext cx="6395555" cy="1428750"/>
          </a:xfrm>
          <a:prstGeom prst="rect">
            <a:avLst/>
          </a:prstGeom>
        </p:spPr>
        <p:txBody>
          <a:bodyPr anchor="t" rtlCol="false" tIns="0" lIns="0" bIns="0" rIns="0">
            <a:spAutoFit/>
          </a:bodyPr>
          <a:lstStyle/>
          <a:p>
            <a:pPr algn="ctr" marL="0" indent="0" lvl="0">
              <a:lnSpc>
                <a:spcPts val="5624"/>
              </a:lnSpc>
              <a:spcBef>
                <a:spcPct val="0"/>
              </a:spcBef>
            </a:pPr>
            <a:r>
              <a:rPr lang="en-US" sz="4687">
                <a:solidFill>
                  <a:srgbClr val="56AEFF"/>
                </a:solidFill>
                <a:latin typeface="Now Bold"/>
                <a:ea typeface="Now Bold"/>
                <a:cs typeface="Now Bold"/>
                <a:sym typeface="Now Bold"/>
              </a:rPr>
              <a:t>Diagrama de caso  de uso</a:t>
            </a:r>
          </a:p>
        </p:txBody>
      </p:sp>
      <p:sp>
        <p:nvSpPr>
          <p:cNvPr name="TextBox 9" id="9"/>
          <p:cNvSpPr txBox="true"/>
          <p:nvPr/>
        </p:nvSpPr>
        <p:spPr>
          <a:xfrm rot="0">
            <a:off x="383091" y="3049294"/>
            <a:ext cx="6259121" cy="4159838"/>
          </a:xfrm>
          <a:prstGeom prst="rect">
            <a:avLst/>
          </a:prstGeom>
        </p:spPr>
        <p:txBody>
          <a:bodyPr anchor="t" rtlCol="false" tIns="0" lIns="0" bIns="0" rIns="0">
            <a:spAutoFit/>
          </a:bodyPr>
          <a:lstStyle/>
          <a:p>
            <a:pPr algn="l">
              <a:lnSpc>
                <a:spcPts val="2594"/>
              </a:lnSpc>
            </a:pPr>
            <a:r>
              <a:rPr lang="en-US" sz="1879">
                <a:solidFill>
                  <a:srgbClr val="FFFFFF"/>
                </a:solidFill>
                <a:latin typeface="DM Sans"/>
                <a:ea typeface="DM Sans"/>
                <a:cs typeface="DM Sans"/>
                <a:sym typeface="DM Sans"/>
              </a:rPr>
              <a:t>Diagrama de caso de uso ilustra las interacciones principales entre los usuarios (actores) y el sistema de cotización de tareas de programación.</a:t>
            </a:r>
          </a:p>
          <a:p>
            <a:pPr algn="l">
              <a:lnSpc>
                <a:spcPts val="2594"/>
              </a:lnSpc>
            </a:pPr>
          </a:p>
          <a:p>
            <a:pPr algn="l">
              <a:lnSpc>
                <a:spcPts val="2594"/>
              </a:lnSpc>
            </a:pPr>
            <a:r>
              <a:rPr lang="en-US" sz="1879">
                <a:solidFill>
                  <a:srgbClr val="FFFFFF"/>
                </a:solidFill>
                <a:latin typeface="DM Sans"/>
                <a:ea typeface="DM Sans"/>
                <a:cs typeface="DM Sans"/>
                <a:sym typeface="DM Sans"/>
              </a:rPr>
              <a:t>Los actores identificados son:</a:t>
            </a:r>
          </a:p>
          <a:p>
            <a:pPr algn="l">
              <a:lnSpc>
                <a:spcPts val="2594"/>
              </a:lnSpc>
            </a:pPr>
          </a:p>
          <a:p>
            <a:pPr algn="l" marL="405857" indent="-202928" lvl="1">
              <a:lnSpc>
                <a:spcPts val="2594"/>
              </a:lnSpc>
              <a:buAutoNum type="arabicPeriod" startAt="1"/>
            </a:pPr>
            <a:r>
              <a:rPr lang="en-US" sz="1879">
                <a:solidFill>
                  <a:srgbClr val="FFFFFF"/>
                </a:solidFill>
                <a:latin typeface="DM Sans"/>
                <a:ea typeface="DM Sans"/>
                <a:cs typeface="DM Sans"/>
                <a:sym typeface="DM Sans"/>
              </a:rPr>
              <a:t>Estudiante Solicitante: Usuario que necesita ayuda con una tarea de programación.</a:t>
            </a:r>
          </a:p>
          <a:p>
            <a:pPr algn="l" marL="405857" indent="-202928" lvl="1">
              <a:lnSpc>
                <a:spcPts val="2594"/>
              </a:lnSpc>
              <a:buAutoNum type="arabicPeriod" startAt="1"/>
            </a:pPr>
            <a:r>
              <a:rPr lang="en-US" sz="1879">
                <a:solidFill>
                  <a:srgbClr val="FFFFFF"/>
                </a:solidFill>
                <a:latin typeface="DM Sans"/>
                <a:ea typeface="DM Sans"/>
                <a:cs typeface="DM Sans"/>
                <a:sym typeface="DM Sans"/>
              </a:rPr>
              <a:t>Estudiante Realizador: Usuario que ofrece sus servicios para realizar tareas de programación.</a:t>
            </a:r>
          </a:p>
          <a:p>
            <a:pPr algn="l" marL="405857" indent="-202928" lvl="1">
              <a:lnSpc>
                <a:spcPts val="2594"/>
              </a:lnSpc>
              <a:buAutoNum type="arabicPeriod" startAt="1"/>
            </a:pPr>
            <a:r>
              <a:rPr lang="en-US" sz="1879">
                <a:solidFill>
                  <a:srgbClr val="FFFFFF"/>
                </a:solidFill>
                <a:latin typeface="DM Sans"/>
                <a:ea typeface="DM Sans"/>
                <a:cs typeface="DM Sans"/>
                <a:sym typeface="DM Sans"/>
              </a:rPr>
              <a:t>Administrador: Usuario encargado de la administración y gestión de la plataforma.</a:t>
            </a:r>
          </a:p>
          <a:p>
            <a:pPr algn="l">
              <a:lnSpc>
                <a:spcPts val="2318"/>
              </a:lnSpc>
            </a:pPr>
          </a:p>
        </p:txBody>
      </p:sp>
      <p:sp>
        <p:nvSpPr>
          <p:cNvPr name="Freeform 10" id="10"/>
          <p:cNvSpPr/>
          <p:nvPr/>
        </p:nvSpPr>
        <p:spPr>
          <a:xfrm flipH="false" flipV="false" rot="0">
            <a:off x="14227510" y="9187727"/>
            <a:ext cx="3963442" cy="952598"/>
          </a:xfrm>
          <a:custGeom>
            <a:avLst/>
            <a:gdLst/>
            <a:ahLst/>
            <a:cxnLst/>
            <a:rect r="r" b="b" t="t" l="l"/>
            <a:pathLst>
              <a:path h="952598" w="3963442">
                <a:moveTo>
                  <a:pt x="0" y="0"/>
                </a:moveTo>
                <a:lnTo>
                  <a:pt x="3963442" y="0"/>
                </a:lnTo>
                <a:lnTo>
                  <a:pt x="3963442" y="952598"/>
                </a:lnTo>
                <a:lnTo>
                  <a:pt x="0" y="952598"/>
                </a:lnTo>
                <a:lnTo>
                  <a:pt x="0" y="0"/>
                </a:lnTo>
                <a:close/>
              </a:path>
            </a:pathLst>
          </a:custGeom>
          <a:blipFill>
            <a:blip r:embed="rId5"/>
            <a:stretch>
              <a:fillRect l="0" t="-1184" r="0" b="-1184"/>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690640" y="-1543050"/>
            <a:ext cx="19210521" cy="4453378"/>
            <a:chOff x="0" y="0"/>
            <a:chExt cx="5059561" cy="1172906"/>
          </a:xfrm>
        </p:grpSpPr>
        <p:sp>
          <p:nvSpPr>
            <p:cNvPr name="Freeform 3" id="3"/>
            <p:cNvSpPr/>
            <p:nvPr/>
          </p:nvSpPr>
          <p:spPr>
            <a:xfrm flipH="false" flipV="false" rot="0">
              <a:off x="0" y="0"/>
              <a:ext cx="5059561" cy="1172906"/>
            </a:xfrm>
            <a:custGeom>
              <a:avLst/>
              <a:gdLst/>
              <a:ahLst/>
              <a:cxnLst/>
              <a:rect r="r" b="b" t="t" l="l"/>
              <a:pathLst>
                <a:path h="1172906" w="5059561">
                  <a:moveTo>
                    <a:pt x="0" y="0"/>
                  </a:moveTo>
                  <a:lnTo>
                    <a:pt x="5059561" y="0"/>
                  </a:lnTo>
                  <a:lnTo>
                    <a:pt x="5059561" y="1172906"/>
                  </a:lnTo>
                  <a:lnTo>
                    <a:pt x="0" y="1172906"/>
                  </a:lnTo>
                  <a:close/>
                </a:path>
              </a:pathLst>
            </a:custGeom>
            <a:solidFill>
              <a:srgbClr val="051D40"/>
            </a:solidFill>
          </p:spPr>
        </p:sp>
        <p:sp>
          <p:nvSpPr>
            <p:cNvPr name="TextBox 4" id="4"/>
            <p:cNvSpPr txBox="true"/>
            <p:nvPr/>
          </p:nvSpPr>
          <p:spPr>
            <a:xfrm>
              <a:off x="0" y="-38100"/>
              <a:ext cx="5059561" cy="1211006"/>
            </a:xfrm>
            <a:prstGeom prst="rect">
              <a:avLst/>
            </a:prstGeom>
          </p:spPr>
          <p:txBody>
            <a:bodyPr anchor="ctr" rtlCol="false" tIns="50800" lIns="50800" bIns="50800" rIns="50800"/>
            <a:lstStyle/>
            <a:p>
              <a:pPr algn="ctr">
                <a:lnSpc>
                  <a:spcPts val="2605"/>
                </a:lnSpc>
              </a:pPr>
            </a:p>
          </p:txBody>
        </p:sp>
      </p:grpSp>
      <p:sp>
        <p:nvSpPr>
          <p:cNvPr name="Freeform 5" id="5"/>
          <p:cNvSpPr/>
          <p:nvPr/>
        </p:nvSpPr>
        <p:spPr>
          <a:xfrm flipH="false" flipV="false" rot="0">
            <a:off x="16804754" y="9074551"/>
            <a:ext cx="1715127" cy="1715127"/>
          </a:xfrm>
          <a:custGeom>
            <a:avLst/>
            <a:gdLst/>
            <a:ahLst/>
            <a:cxnLst/>
            <a:rect r="r" b="b" t="t" l="l"/>
            <a:pathLst>
              <a:path h="1715127" w="1715127">
                <a:moveTo>
                  <a:pt x="0" y="0"/>
                </a:moveTo>
                <a:lnTo>
                  <a:pt x="1715127" y="0"/>
                </a:lnTo>
                <a:lnTo>
                  <a:pt x="1715127" y="1715126"/>
                </a:lnTo>
                <a:lnTo>
                  <a:pt x="0" y="17151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63441" y="-390286"/>
            <a:ext cx="1715127" cy="1715127"/>
          </a:xfrm>
          <a:custGeom>
            <a:avLst/>
            <a:gdLst/>
            <a:ahLst/>
            <a:cxnLst/>
            <a:rect r="r" b="b" t="t" l="l"/>
            <a:pathLst>
              <a:path h="1715127" w="1715127">
                <a:moveTo>
                  <a:pt x="0" y="0"/>
                </a:moveTo>
                <a:lnTo>
                  <a:pt x="1715127" y="0"/>
                </a:lnTo>
                <a:lnTo>
                  <a:pt x="1715127" y="1715127"/>
                </a:lnTo>
                <a:lnTo>
                  <a:pt x="0" y="1715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4398071" y="-136788"/>
            <a:ext cx="2988937" cy="570615"/>
          </a:xfrm>
          <a:custGeom>
            <a:avLst/>
            <a:gdLst/>
            <a:ahLst/>
            <a:cxnLst/>
            <a:rect r="r" b="b" t="t" l="l"/>
            <a:pathLst>
              <a:path h="570615" w="2988937">
                <a:moveTo>
                  <a:pt x="0" y="0"/>
                </a:moveTo>
                <a:lnTo>
                  <a:pt x="2988938" y="0"/>
                </a:lnTo>
                <a:lnTo>
                  <a:pt x="2988938" y="570616"/>
                </a:lnTo>
                <a:lnTo>
                  <a:pt x="0" y="5706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900991" y="9922935"/>
            <a:ext cx="2988937" cy="570615"/>
          </a:xfrm>
          <a:custGeom>
            <a:avLst/>
            <a:gdLst/>
            <a:ahLst/>
            <a:cxnLst/>
            <a:rect r="r" b="b" t="t" l="l"/>
            <a:pathLst>
              <a:path h="570615" w="2988937">
                <a:moveTo>
                  <a:pt x="0" y="0"/>
                </a:moveTo>
                <a:lnTo>
                  <a:pt x="2988938" y="0"/>
                </a:lnTo>
                <a:lnTo>
                  <a:pt x="2988938" y="570616"/>
                </a:lnTo>
                <a:lnTo>
                  <a:pt x="0" y="5706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972370" y="2831571"/>
            <a:ext cx="14933512" cy="7376672"/>
          </a:xfrm>
          <a:custGeom>
            <a:avLst/>
            <a:gdLst/>
            <a:ahLst/>
            <a:cxnLst/>
            <a:rect r="r" b="b" t="t" l="l"/>
            <a:pathLst>
              <a:path h="7376672" w="14933512">
                <a:moveTo>
                  <a:pt x="0" y="0"/>
                </a:moveTo>
                <a:lnTo>
                  <a:pt x="14933513" y="0"/>
                </a:lnTo>
                <a:lnTo>
                  <a:pt x="14933513" y="7376672"/>
                </a:lnTo>
                <a:lnTo>
                  <a:pt x="0" y="7376672"/>
                </a:lnTo>
                <a:lnTo>
                  <a:pt x="0" y="0"/>
                </a:lnTo>
                <a:close/>
              </a:path>
            </a:pathLst>
          </a:custGeom>
          <a:blipFill>
            <a:blip r:embed="rId6"/>
            <a:stretch>
              <a:fillRect l="0" t="-966" r="0" b="-966"/>
            </a:stretch>
          </a:blipFill>
        </p:spPr>
      </p:sp>
      <p:sp>
        <p:nvSpPr>
          <p:cNvPr name="TextBox 10" id="10"/>
          <p:cNvSpPr txBox="true"/>
          <p:nvPr/>
        </p:nvSpPr>
        <p:spPr>
          <a:xfrm rot="0">
            <a:off x="3919280" y="1626663"/>
            <a:ext cx="10450651" cy="733425"/>
          </a:xfrm>
          <a:prstGeom prst="rect">
            <a:avLst/>
          </a:prstGeom>
        </p:spPr>
        <p:txBody>
          <a:bodyPr anchor="t" rtlCol="false" tIns="0" lIns="0" bIns="0" rIns="0">
            <a:spAutoFit/>
          </a:bodyPr>
          <a:lstStyle/>
          <a:p>
            <a:pPr algn="ctr" marL="0" indent="0" lvl="0">
              <a:lnSpc>
                <a:spcPts val="5719"/>
              </a:lnSpc>
              <a:spcBef>
                <a:spcPct val="0"/>
              </a:spcBef>
            </a:pPr>
            <a:r>
              <a:rPr lang="en-US" sz="4766">
                <a:solidFill>
                  <a:srgbClr val="FFFFFF"/>
                </a:solidFill>
                <a:latin typeface="Now Bold"/>
                <a:ea typeface="Now Bold"/>
                <a:cs typeface="Now Bold"/>
                <a:sym typeface="Now Bold"/>
              </a:rPr>
              <a:t>VISTAZO DE NUESTA PAGINA</a:t>
            </a:r>
          </a:p>
        </p:txBody>
      </p:sp>
      <p:sp>
        <p:nvSpPr>
          <p:cNvPr name="Freeform 11" id="11"/>
          <p:cNvSpPr/>
          <p:nvPr/>
        </p:nvSpPr>
        <p:spPr>
          <a:xfrm flipH="false" flipV="false" rot="0">
            <a:off x="13910819" y="552401"/>
            <a:ext cx="3963442" cy="952598"/>
          </a:xfrm>
          <a:custGeom>
            <a:avLst/>
            <a:gdLst/>
            <a:ahLst/>
            <a:cxnLst/>
            <a:rect r="r" b="b" t="t" l="l"/>
            <a:pathLst>
              <a:path h="952598" w="3963442">
                <a:moveTo>
                  <a:pt x="0" y="0"/>
                </a:moveTo>
                <a:lnTo>
                  <a:pt x="3963442" y="0"/>
                </a:lnTo>
                <a:lnTo>
                  <a:pt x="3963442" y="952598"/>
                </a:lnTo>
                <a:lnTo>
                  <a:pt x="0" y="952598"/>
                </a:lnTo>
                <a:lnTo>
                  <a:pt x="0" y="0"/>
                </a:lnTo>
                <a:close/>
              </a:path>
            </a:pathLst>
          </a:custGeom>
          <a:blipFill>
            <a:blip r:embed="rId7"/>
            <a:stretch>
              <a:fillRect l="0" t="-1184" r="0" b="-1184"/>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6683520" y="1590911"/>
            <a:ext cx="2651835" cy="2651835"/>
          </a:xfrm>
          <a:custGeom>
            <a:avLst/>
            <a:gdLst/>
            <a:ahLst/>
            <a:cxnLst/>
            <a:rect r="r" b="b" t="t" l="l"/>
            <a:pathLst>
              <a:path h="2651835" w="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637321" y="2636321"/>
            <a:ext cx="7650679" cy="7650679"/>
            <a:chOff x="0" y="0"/>
            <a:chExt cx="3331210" cy="3331210"/>
          </a:xfrm>
        </p:grpSpPr>
        <p:sp>
          <p:nvSpPr>
            <p:cNvPr name="Freeform 4" id="4"/>
            <p:cNvSpPr/>
            <p:nvPr/>
          </p:nvSpPr>
          <p:spPr>
            <a:xfrm flipH="false" flipV="false" rot="0">
              <a:off x="0" y="0"/>
              <a:ext cx="3331210" cy="3331210"/>
            </a:xfrm>
            <a:custGeom>
              <a:avLst/>
              <a:gdLst/>
              <a:ahLst/>
              <a:cxnLst/>
              <a:rect r="r" b="b" t="t" l="l"/>
              <a:pathLst>
                <a:path h="3331210" w="3331210">
                  <a:moveTo>
                    <a:pt x="3331210" y="3331210"/>
                  </a:moveTo>
                  <a:lnTo>
                    <a:pt x="0" y="3331210"/>
                  </a:lnTo>
                  <a:cubicBezTo>
                    <a:pt x="0" y="1490980"/>
                    <a:pt x="1490980" y="0"/>
                    <a:pt x="3331210" y="0"/>
                  </a:cubicBezTo>
                  <a:lnTo>
                    <a:pt x="3331210" y="3331210"/>
                  </a:lnTo>
                  <a:close/>
                </a:path>
              </a:pathLst>
            </a:custGeom>
            <a:blipFill>
              <a:blip r:embed="rId4"/>
              <a:stretch>
                <a:fillRect l="-24906" t="0" r="-24906" b="0"/>
              </a:stretch>
            </a:blipFill>
          </p:spPr>
        </p:sp>
      </p:grpSp>
      <p:sp>
        <p:nvSpPr>
          <p:cNvPr name="Freeform 5" id="5"/>
          <p:cNvSpPr/>
          <p:nvPr/>
        </p:nvSpPr>
        <p:spPr>
          <a:xfrm flipH="false" flipV="false" rot="0">
            <a:off x="-789475" y="-570381"/>
            <a:ext cx="2651835" cy="2651835"/>
          </a:xfrm>
          <a:custGeom>
            <a:avLst/>
            <a:gdLst/>
            <a:ahLst/>
            <a:cxnLst/>
            <a:rect r="r" b="b" t="t" l="l"/>
            <a:pathLst>
              <a:path h="2651835" w="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774619" y="552401"/>
            <a:ext cx="3963442" cy="952598"/>
          </a:xfrm>
          <a:custGeom>
            <a:avLst/>
            <a:gdLst/>
            <a:ahLst/>
            <a:cxnLst/>
            <a:rect r="r" b="b" t="t" l="l"/>
            <a:pathLst>
              <a:path h="952598" w="3963442">
                <a:moveTo>
                  <a:pt x="0" y="0"/>
                </a:moveTo>
                <a:lnTo>
                  <a:pt x="3963442" y="0"/>
                </a:lnTo>
                <a:lnTo>
                  <a:pt x="3963442" y="952598"/>
                </a:lnTo>
                <a:lnTo>
                  <a:pt x="0" y="952598"/>
                </a:lnTo>
                <a:lnTo>
                  <a:pt x="0" y="0"/>
                </a:lnTo>
                <a:close/>
              </a:path>
            </a:pathLst>
          </a:custGeom>
          <a:blipFill>
            <a:blip r:embed="rId5"/>
            <a:stretch>
              <a:fillRect l="0" t="-1184" r="0" b="-1184"/>
            </a:stretch>
          </a:blipFill>
        </p:spPr>
      </p:sp>
      <p:sp>
        <p:nvSpPr>
          <p:cNvPr name="TextBox 7" id="7"/>
          <p:cNvSpPr txBox="true"/>
          <p:nvPr/>
        </p:nvSpPr>
        <p:spPr>
          <a:xfrm rot="0">
            <a:off x="2012893" y="405307"/>
            <a:ext cx="10821834" cy="1246786"/>
          </a:xfrm>
          <a:prstGeom prst="rect">
            <a:avLst/>
          </a:prstGeom>
        </p:spPr>
        <p:txBody>
          <a:bodyPr anchor="t" rtlCol="false" tIns="0" lIns="0" bIns="0" rIns="0">
            <a:spAutoFit/>
          </a:bodyPr>
          <a:lstStyle/>
          <a:p>
            <a:pPr algn="l" marL="0" indent="0" lvl="0">
              <a:lnSpc>
                <a:spcPts val="9753"/>
              </a:lnSpc>
              <a:spcBef>
                <a:spcPct val="0"/>
              </a:spcBef>
            </a:pPr>
            <a:r>
              <a:rPr lang="en-US" sz="8127">
                <a:solidFill>
                  <a:srgbClr val="FFFFFF"/>
                </a:solidFill>
                <a:latin typeface="Now Bold"/>
                <a:ea typeface="Now Bold"/>
                <a:cs typeface="Now Bold"/>
                <a:sym typeface="Now Bold"/>
              </a:rPr>
              <a:t>CONCLUSION</a:t>
            </a:r>
          </a:p>
        </p:txBody>
      </p:sp>
      <p:sp>
        <p:nvSpPr>
          <p:cNvPr name="TextBox 8" id="8"/>
          <p:cNvSpPr txBox="true"/>
          <p:nvPr/>
        </p:nvSpPr>
        <p:spPr>
          <a:xfrm rot="0">
            <a:off x="1028700" y="2312829"/>
            <a:ext cx="10174492" cy="5661342"/>
          </a:xfrm>
          <a:prstGeom prst="rect">
            <a:avLst/>
          </a:prstGeom>
        </p:spPr>
        <p:txBody>
          <a:bodyPr anchor="t" rtlCol="false" tIns="0" lIns="0" bIns="0" rIns="0">
            <a:spAutoFit/>
          </a:bodyPr>
          <a:lstStyle/>
          <a:p>
            <a:pPr algn="l" marL="0" indent="0" lvl="0">
              <a:lnSpc>
                <a:spcPts val="3449"/>
              </a:lnSpc>
              <a:spcBef>
                <a:spcPct val="0"/>
              </a:spcBef>
            </a:pPr>
            <a:r>
              <a:rPr lang="en-US" sz="2874" spc="143">
                <a:solidFill>
                  <a:srgbClr val="FFFBFB"/>
                </a:solidFill>
                <a:latin typeface="DM Sans"/>
                <a:ea typeface="DM Sans"/>
                <a:cs typeface="DM Sans"/>
                <a:sym typeface="DM Sans"/>
              </a:rPr>
              <a:t>Nuestro proyecto ofrece una solución innovadora para estudiantes que necesitan ayuda con sus tareas de programación, conectándolos con otros estudiantes que buscan ganar experiencia y dinero extra. Al crear una plataforma colaborativa y accesible, no solo aliviamos la carga académica durante periodos críticos como las semanas de exámenes, sino que también fomentamos el desarrollo profesional y el aprendizaje entre pares. Confiamos en que esta iniciativa transformará la forma en que los estudiantes enfrentan sus desafíos académicos, promoviendo un entorno de apoyo mutuo y crecimiento continuo.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6683520" y="1590911"/>
            <a:ext cx="2651835" cy="2651835"/>
          </a:xfrm>
          <a:custGeom>
            <a:avLst/>
            <a:gdLst/>
            <a:ahLst/>
            <a:cxnLst/>
            <a:rect r="r" b="b" t="t" l="l"/>
            <a:pathLst>
              <a:path h="2651835" w="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637321" y="2636321"/>
            <a:ext cx="7650679" cy="7650679"/>
            <a:chOff x="0" y="0"/>
            <a:chExt cx="3331210" cy="3331210"/>
          </a:xfrm>
        </p:grpSpPr>
        <p:sp>
          <p:nvSpPr>
            <p:cNvPr name="Freeform 4" id="4"/>
            <p:cNvSpPr/>
            <p:nvPr/>
          </p:nvSpPr>
          <p:spPr>
            <a:xfrm flipH="false" flipV="false" rot="0">
              <a:off x="0" y="0"/>
              <a:ext cx="3331210" cy="3331210"/>
            </a:xfrm>
            <a:custGeom>
              <a:avLst/>
              <a:gdLst/>
              <a:ahLst/>
              <a:cxnLst/>
              <a:rect r="r" b="b" t="t" l="l"/>
              <a:pathLst>
                <a:path h="3331210" w="3331210">
                  <a:moveTo>
                    <a:pt x="3331210" y="3331210"/>
                  </a:moveTo>
                  <a:lnTo>
                    <a:pt x="0" y="3331210"/>
                  </a:lnTo>
                  <a:cubicBezTo>
                    <a:pt x="0" y="1490980"/>
                    <a:pt x="1490980" y="0"/>
                    <a:pt x="3331210" y="0"/>
                  </a:cubicBezTo>
                  <a:lnTo>
                    <a:pt x="3331210" y="3331210"/>
                  </a:lnTo>
                  <a:close/>
                </a:path>
              </a:pathLst>
            </a:custGeom>
            <a:blipFill>
              <a:blip r:embed="rId4"/>
              <a:stretch>
                <a:fillRect l="-25046" t="0" r="-25046" b="0"/>
              </a:stretch>
            </a:blipFill>
          </p:spPr>
        </p:sp>
      </p:grpSp>
      <p:sp>
        <p:nvSpPr>
          <p:cNvPr name="TextBox 5" id="5"/>
          <p:cNvSpPr txBox="true"/>
          <p:nvPr/>
        </p:nvSpPr>
        <p:spPr>
          <a:xfrm rot="0">
            <a:off x="2255514" y="4449928"/>
            <a:ext cx="9364819" cy="617560"/>
          </a:xfrm>
          <a:prstGeom prst="rect">
            <a:avLst/>
          </a:prstGeom>
        </p:spPr>
        <p:txBody>
          <a:bodyPr anchor="t" rtlCol="false" tIns="0" lIns="0" bIns="0" rIns="0">
            <a:spAutoFit/>
          </a:bodyPr>
          <a:lstStyle/>
          <a:p>
            <a:pPr algn="l" marL="0" indent="0" lvl="0">
              <a:lnSpc>
                <a:spcPts val="5099"/>
              </a:lnSpc>
              <a:spcBef>
                <a:spcPct val="0"/>
              </a:spcBef>
            </a:pPr>
            <a:r>
              <a:rPr lang="en-US" sz="3695" strike="noStrike" u="none">
                <a:solidFill>
                  <a:srgbClr val="4BD1FB"/>
                </a:solidFill>
                <a:latin typeface="DM Sans Bold"/>
                <a:ea typeface="DM Sans Bold"/>
                <a:cs typeface="DM Sans Bold"/>
                <a:sym typeface="DM Sans Bold"/>
              </a:rPr>
              <a:t>Por leer este resumen del proyecto</a:t>
            </a:r>
          </a:p>
        </p:txBody>
      </p:sp>
      <p:sp>
        <p:nvSpPr>
          <p:cNvPr name="TextBox 6" id="6"/>
          <p:cNvSpPr txBox="true"/>
          <p:nvPr/>
        </p:nvSpPr>
        <p:spPr>
          <a:xfrm rot="0">
            <a:off x="2255514" y="3104291"/>
            <a:ext cx="10821834" cy="1236038"/>
          </a:xfrm>
          <a:prstGeom prst="rect">
            <a:avLst/>
          </a:prstGeom>
        </p:spPr>
        <p:txBody>
          <a:bodyPr anchor="t" rtlCol="false" tIns="0" lIns="0" bIns="0" rIns="0">
            <a:spAutoFit/>
          </a:bodyPr>
          <a:lstStyle/>
          <a:p>
            <a:pPr algn="l" marL="0" indent="0" lvl="0">
              <a:lnSpc>
                <a:spcPts val="9753"/>
              </a:lnSpc>
              <a:spcBef>
                <a:spcPct val="0"/>
              </a:spcBef>
            </a:pPr>
            <a:r>
              <a:rPr lang="en-US" sz="8127" strike="noStrike" u="none">
                <a:solidFill>
                  <a:srgbClr val="FFFFFF"/>
                </a:solidFill>
                <a:latin typeface="Now Bold"/>
                <a:ea typeface="Now Bold"/>
                <a:cs typeface="Now Bold"/>
                <a:sym typeface="Now Bold"/>
              </a:rPr>
              <a:t>GRACIAS A TODOS </a:t>
            </a:r>
          </a:p>
        </p:txBody>
      </p:sp>
      <p:sp>
        <p:nvSpPr>
          <p:cNvPr name="Freeform 7" id="7"/>
          <p:cNvSpPr/>
          <p:nvPr/>
        </p:nvSpPr>
        <p:spPr>
          <a:xfrm flipH="false" flipV="false" rot="0">
            <a:off x="-789475" y="-570381"/>
            <a:ext cx="2651835" cy="2651835"/>
          </a:xfrm>
          <a:custGeom>
            <a:avLst/>
            <a:gdLst/>
            <a:ahLst/>
            <a:cxnLst/>
            <a:rect r="r" b="b" t="t" l="l"/>
            <a:pathLst>
              <a:path h="2651835" w="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2517044" y="1028700"/>
            <a:ext cx="3963442" cy="952598"/>
          </a:xfrm>
          <a:custGeom>
            <a:avLst/>
            <a:gdLst/>
            <a:ahLst/>
            <a:cxnLst/>
            <a:rect r="r" b="b" t="t" l="l"/>
            <a:pathLst>
              <a:path h="952598" w="3963442">
                <a:moveTo>
                  <a:pt x="0" y="0"/>
                </a:moveTo>
                <a:lnTo>
                  <a:pt x="3963442" y="0"/>
                </a:lnTo>
                <a:lnTo>
                  <a:pt x="3963442" y="952598"/>
                </a:lnTo>
                <a:lnTo>
                  <a:pt x="0" y="952598"/>
                </a:lnTo>
                <a:lnTo>
                  <a:pt x="0" y="0"/>
                </a:lnTo>
                <a:close/>
              </a:path>
            </a:pathLst>
          </a:custGeom>
          <a:blipFill>
            <a:blip r:embed="rId5"/>
            <a:stretch>
              <a:fillRect l="0" t="-1184" r="0" b="-1184"/>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DAGFchYGOzg</dc:identifier>
  <dcterms:modified xsi:type="dcterms:W3CDTF">2011-08-01T06:04:30Z</dcterms:modified>
  <cp:revision>1</cp:revision>
  <dc:title>El texto del párrafo</dc:title>
</cp:coreProperties>
</file>